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313" r:id="rId3"/>
    <p:sldId id="309" r:id="rId4"/>
    <p:sldId id="310" r:id="rId5"/>
    <p:sldId id="311" r:id="rId6"/>
    <p:sldId id="312" r:id="rId7"/>
    <p:sldId id="314" r:id="rId8"/>
    <p:sldId id="315" r:id="rId9"/>
    <p:sldId id="303" r:id="rId10"/>
    <p:sldId id="342" r:id="rId11"/>
    <p:sldId id="364" r:id="rId12"/>
    <p:sldId id="302" r:id="rId13"/>
    <p:sldId id="297" r:id="rId14"/>
    <p:sldId id="298" r:id="rId15"/>
    <p:sldId id="299" r:id="rId16"/>
    <p:sldId id="329" r:id="rId17"/>
    <p:sldId id="367" r:id="rId18"/>
    <p:sldId id="351" r:id="rId19"/>
    <p:sldId id="306" r:id="rId20"/>
    <p:sldId id="365" r:id="rId21"/>
    <p:sldId id="366" r:id="rId22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emons, Michelle Lynn" initials="CML" lastIdx="1" clrIdx="0">
    <p:extLst>
      <p:ext uri="{19B8F6BF-5375-455C-9EA6-DF929625EA0E}">
        <p15:presenceInfo xmlns:p15="http://schemas.microsoft.com/office/powerpoint/2012/main" userId="S-1-5-21-1085031214-1292428093-527237240-13646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1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434" autoAdjust="0"/>
  </p:normalViewPr>
  <p:slideViewPr>
    <p:cSldViewPr snapToGrid="0">
      <p:cViewPr varScale="1">
        <p:scale>
          <a:sx n="85" d="100"/>
          <a:sy n="85" d="100"/>
        </p:scale>
        <p:origin x="117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72560" y="0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-88900" algn="r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0" marR="0" lvl="1" indent="-88900" algn="l" rtl="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0" marR="0" lvl="2" indent="-88900" algn="l" rtl="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  <a:p>
            <a:pPr marL="0" marR="0" lvl="3" indent="-88900" algn="l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0" marR="0" lvl="4" indent="-88900" algn="l" rtl="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0" marR="0" lvl="5" indent="-88900" algn="l" rtl="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  <a:p>
            <a:pPr marL="0" marR="0" lvl="6" indent="-88900" algn="l" rtl="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0" marR="0" lvl="7" indent="-88900" algn="l" rtl="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0" marR="0" lvl="8" indent="-88900" algn="l" rtl="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77444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2399427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4138872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241524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2866938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3145696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2561820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3972560" y="8831579"/>
            <a:ext cx="3037839" cy="46481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dirty="0"/>
              <a:t> </a:t>
            </a:r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934720" y="4415789"/>
            <a:ext cx="5140959" cy="4183379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 dirty="0"/>
          </a:p>
        </p:txBody>
      </p:sp>
    </p:spTree>
    <p:extLst>
      <p:ext uri="{BB962C8B-B14F-4D97-AF65-F5344CB8AC3E}">
        <p14:creationId xmlns:p14="http://schemas.microsoft.com/office/powerpoint/2010/main" val="410343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/>
          <p:nvPr/>
        </p:nvSpPr>
        <p:spPr>
          <a:xfrm>
            <a:off x="2212975" y="6100762"/>
            <a:ext cx="18414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1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Shape 16"/>
          <p:cNvCxnSpPr/>
          <p:nvPr/>
        </p:nvCxnSpPr>
        <p:spPr>
          <a:xfrm>
            <a:off x="0" y="4495800"/>
            <a:ext cx="9144000" cy="0"/>
          </a:xfrm>
          <a:prstGeom prst="straightConnector1">
            <a:avLst/>
          </a:prstGeom>
          <a:noFill/>
          <a:ln w="476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Shape 17"/>
          <p:cNvCxnSpPr/>
          <p:nvPr/>
        </p:nvCxnSpPr>
        <p:spPr>
          <a:xfrm>
            <a:off x="2106613" y="2551113"/>
            <a:ext cx="490378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457200" y="1763713"/>
            <a:ext cx="8226425" cy="50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marL="742950" marR="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455612" y="1014412"/>
            <a:ext cx="8226425" cy="776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hape 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524000" y="939800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525587" y="1981200"/>
            <a:ext cx="7110411" cy="403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hape 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1524000" y="939800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2022475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57200" y="2662236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3"/>
          </p:nvPr>
        </p:nvSpPr>
        <p:spPr>
          <a:xfrm>
            <a:off x="4645025" y="2022475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pic>
        <p:nvPicPr>
          <p:cNvPr id="38" name="Shape 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Shape 39"/>
          <p:cNvSpPr txBox="1">
            <a:spLocks noGrp="1"/>
          </p:cNvSpPr>
          <p:nvPr>
            <p:ph type="body" idx="4"/>
          </p:nvPr>
        </p:nvSpPr>
        <p:spPr>
          <a:xfrm>
            <a:off x="4645025" y="2662236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Shape 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hape 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852487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575050" y="852487"/>
            <a:ext cx="5111750" cy="5472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57200" y="2014536"/>
            <a:ext cx="3008313" cy="4310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792288" y="50292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1792288" y="8413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1792288" y="55959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hape 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1524000" y="939800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 rot="5400000">
            <a:off x="3061494" y="445294"/>
            <a:ext cx="4038599" cy="71104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 rot="5400000">
            <a:off x="5206999" y="2590800"/>
            <a:ext cx="5080000" cy="177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 rot="5400000">
            <a:off x="1574799" y="889000"/>
            <a:ext cx="5080000" cy="518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E77B7AAA-D3CD-4C64-B51C-868AE8071C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0179BE6C-5427-4358-B571-AE4FE63254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9FAD59FB-C57F-41AD-BA70-66400AFEB3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AB244-E4EC-48B6-A74C-94313BA26DA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527859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C8BD867D-2CEA-4E19-8A01-A0292DD00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256FD2EA-BB85-4D25-9789-7A69003C4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F7CC6F3-1118-4F35-BF01-06E834FED9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C0A32-9F90-49C8-BC94-5074AB454C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65480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1524000" y="939800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1525587" y="1981200"/>
            <a:ext cx="7110411" cy="4038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6pPr>
            <a:lvl7pPr marL="29718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7pPr>
            <a:lvl8pPr marL="3429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8pPr>
            <a:lvl9pPr marL="38862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9pPr>
          </a:lstStyle>
          <a:p>
            <a:endParaRPr/>
          </a:p>
        </p:txBody>
      </p:sp>
      <p:cxnSp>
        <p:nvCxnSpPr>
          <p:cNvPr id="11" name="Shape 11"/>
          <p:cNvCxnSpPr/>
          <p:nvPr/>
        </p:nvCxnSpPr>
        <p:spPr>
          <a:xfrm>
            <a:off x="0" y="811212"/>
            <a:ext cx="9144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Shape 12"/>
          <p:cNvSpPr/>
          <p:nvPr/>
        </p:nvSpPr>
        <p:spPr>
          <a:xfrm>
            <a:off x="0" y="6775450"/>
            <a:ext cx="9150350" cy="825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1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k.adobe.com/video/tZ64xlRBE9BEF" TargetMode="External"/><Relationship Id="rId2" Type="http://schemas.openxmlformats.org/officeDocument/2006/relationships/hyperlink" Target="https://spark.adobe.com/video/SA7D1cSPYhVi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458787" y="1763713"/>
            <a:ext cx="8226425" cy="50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800" b="0" i="0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455612" y="1014412"/>
            <a:ext cx="8226425" cy="7762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 Dynamics and Leadership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455612" y="2868613"/>
            <a:ext cx="8226425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0" i="0" u="none" strike="noStrike" cap="none" baseline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Dr. Michelle Clemons</a:t>
            </a:r>
          </a:p>
        </p:txBody>
      </p:sp>
      <p:sp>
        <p:nvSpPr>
          <p:cNvPr id="67" name="Shape 67"/>
          <p:cNvSpPr/>
          <p:nvPr/>
        </p:nvSpPr>
        <p:spPr>
          <a:xfrm>
            <a:off x="457200" y="3200400"/>
            <a:ext cx="8226425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strike="noStrike" cap="none" baseline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7B4A-8A10-44AF-8928-02921F94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E88B-8647-4CA5-9BF3-4CC99D5C3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https://spark.adobe.com/video/SA7D1cSPYhViG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https://spark.adobe.com/video/tZ64xlRBE9BEF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74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Six Leadership Styles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What Makes a Leader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Levels of Leadership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Six Steps of Effective Leadership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04680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Six Leadership Styles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Commanding “Do as I say.”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Visionary “Come with me.”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Affiliate “People come first.”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Democratic “What do you think?”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Pacesetting “Do at my pace.”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Coaching “Try this.”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SzPct val="100000"/>
              <a:buNone/>
            </a:pPr>
            <a:endParaRPr lang="en-US" sz="1000" dirty="0"/>
          </a:p>
          <a:p>
            <a:pPr marL="0" indent="0">
              <a:buSzPct val="100000"/>
              <a:buNone/>
            </a:pPr>
            <a:r>
              <a:rPr lang="en-US" sz="1000" dirty="0"/>
              <a:t>	                                    Goleman, David. "Leadership that Gets Results" Harvard Business Review. March-April 2000 p. 82-83.</a:t>
            </a:r>
            <a:endParaRPr lang="en-US" sz="10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75399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Six Leadership Styles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Count off by 12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Move to new groups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SzPct val="100000"/>
              <a:buNone/>
            </a:pPr>
            <a:endParaRPr lang="en-US" sz="1000" dirty="0"/>
          </a:p>
          <a:p>
            <a:pPr marL="0" indent="0">
              <a:buSzPct val="100000"/>
              <a:buNone/>
            </a:pPr>
            <a:r>
              <a:rPr lang="en-US" sz="1000" dirty="0"/>
              <a:t>	                                    Goleman, David. "Leadership that Gets Results" Harvard Business Review. March-April 2000 p. 82-83.</a:t>
            </a:r>
            <a:endParaRPr lang="en-US" sz="10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17984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Six Leadership Styles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Three leaders for your style.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Their names, what they do/did, why you picked them.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Three pros and three cons of that leadership style.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Additionally, pick one piece of media (song, TV show, movie, etc.) where that leadership style is demonstrated.  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SzPct val="100000"/>
              <a:buNone/>
            </a:pPr>
            <a:endParaRPr lang="en-US" sz="1000" dirty="0"/>
          </a:p>
          <a:p>
            <a:pPr marL="0" indent="0">
              <a:buSzPct val="100000"/>
              <a:buNone/>
            </a:pPr>
            <a:r>
              <a:rPr lang="en-US" sz="1000" dirty="0"/>
              <a:t>	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982141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What Makes a Leader?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Self-Awareness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Self-Regulation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Motivation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Empathy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Social Skill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Why are these soft skills so essential?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How can you improve in these areas?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SzPct val="100000"/>
              <a:buNone/>
            </a:pPr>
            <a:endParaRPr lang="en-US" sz="1000" dirty="0"/>
          </a:p>
          <a:p>
            <a:pPr marL="0" indent="0">
              <a:buSzPct val="100000"/>
              <a:buNone/>
            </a:pPr>
            <a:r>
              <a:rPr lang="en-US" sz="1000" dirty="0"/>
              <a:t>	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39615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24000" y="973666"/>
            <a:ext cx="7110413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Are You </a:t>
            </a:r>
            <a:r>
              <a:rPr lang="en-US" sz="3400" b="1" i="0" u="none" strike="noStrike" cap="none" baseline="0" dirty="0">
                <a:solidFill>
                  <a:srgbClr val="7D110C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3400" b="1" i="0" u="none" strike="noStrike" cap="none" baseline="0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mpathetic?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09587" y="1968499"/>
            <a:ext cx="8124826" cy="470765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SzPct val="100000"/>
              <a:buNone/>
            </a:pPr>
            <a:r>
              <a:rPr lang="en-US" sz="2800" b="1" dirty="0">
                <a:solidFill>
                  <a:schemeClr val="dk1"/>
                </a:solidFill>
              </a:rPr>
              <a:t>Please answer each question with yes or no.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I often think about other people’s feelings.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I don’t make fun of other people because I can imagine what it feels like to be in their shoes.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I listen to others about what they’re going through.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I try to understand other people’s point of view.</a:t>
            </a:r>
          </a:p>
          <a:p>
            <a:pPr marL="457200" indent="-457200">
              <a:buSzPct val="100000"/>
            </a:pPr>
            <a:r>
              <a:rPr lang="en-US" sz="2800" dirty="0">
                <a:solidFill>
                  <a:schemeClr val="dk1"/>
                </a:solidFill>
              </a:rPr>
              <a:t>I am aware that not everyone reacts to situations the same way I do.  </a:t>
            </a: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457200" indent="-457200">
              <a:buSzPct val="100000"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SzPct val="100000"/>
              <a:buNone/>
            </a:pPr>
            <a:endParaRPr lang="en-US" sz="1000" dirty="0"/>
          </a:p>
          <a:p>
            <a:pPr marL="0" indent="0">
              <a:buSzPct val="100000"/>
              <a:buNone/>
            </a:pPr>
            <a:r>
              <a:rPr lang="en-US" sz="1000" dirty="0"/>
              <a:t>	</a:t>
            </a:r>
            <a:endParaRPr lang="en-US"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645178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371FE88-09F1-4F10-A75B-FA2A11B38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Leadership Point of View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120E008-9885-4F2D-B57F-7EF3E1388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95800"/>
          </a:xfrm>
        </p:spPr>
        <p:txBody>
          <a:bodyPr/>
          <a:lstStyle/>
          <a:p>
            <a:pPr eaLnBrk="1" hangingPunct="1"/>
            <a:r>
              <a:rPr lang="en-US" altLang="en-US" sz="2800" b="1" i="1" dirty="0"/>
              <a:t>Seeing</a:t>
            </a:r>
            <a:r>
              <a:rPr lang="en-US" altLang="en-US" sz="2800" i="1" dirty="0"/>
              <a:t> </a:t>
            </a:r>
            <a:r>
              <a:rPr lang="en-US" altLang="en-US" sz="2800" dirty="0">
                <a:solidFill>
                  <a:srgbClr val="000000"/>
                </a:solidFill>
              </a:rPr>
              <a:t>what needs to be done?</a:t>
            </a:r>
            <a:endParaRPr lang="en-US" altLang="en-US" sz="2800" dirty="0">
              <a:solidFill>
                <a:srgbClr val="0000CC"/>
              </a:solidFill>
            </a:endParaRPr>
          </a:p>
          <a:p>
            <a:pPr eaLnBrk="1" hangingPunct="1"/>
            <a:endParaRPr lang="en-US" altLang="en-US" sz="2800" b="1" dirty="0">
              <a:solidFill>
                <a:srgbClr val="0000CC"/>
              </a:solidFill>
            </a:endParaRPr>
          </a:p>
          <a:p>
            <a:pPr eaLnBrk="1" hangingPunct="1"/>
            <a:r>
              <a:rPr lang="en-US" altLang="en-US" sz="2800" b="1" i="1" dirty="0"/>
              <a:t>Understanding </a:t>
            </a:r>
            <a:r>
              <a:rPr lang="en-US" altLang="en-US" sz="2800" dirty="0">
                <a:solidFill>
                  <a:srgbClr val="000000"/>
                </a:solidFill>
              </a:rPr>
              <a:t>all the forces at play?</a:t>
            </a:r>
          </a:p>
          <a:p>
            <a:pPr eaLnBrk="1" hangingPunct="1"/>
            <a:endParaRPr lang="en-US" altLang="en-US" sz="28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2800" dirty="0">
                <a:solidFill>
                  <a:srgbClr val="000000"/>
                </a:solidFill>
              </a:rPr>
              <a:t>Having the </a:t>
            </a:r>
            <a:r>
              <a:rPr lang="en-US" altLang="en-US" sz="2800" b="1" i="1" dirty="0"/>
              <a:t>Courage To Initiate Action</a:t>
            </a:r>
            <a:r>
              <a:rPr lang="en-US" altLang="en-US" sz="2800" b="1" dirty="0"/>
              <a:t> </a:t>
            </a:r>
            <a:r>
              <a:rPr lang="en-US" altLang="en-US" sz="2800" dirty="0">
                <a:solidFill>
                  <a:srgbClr val="000000"/>
                </a:solidFill>
              </a:rPr>
              <a:t>to make things better?</a:t>
            </a:r>
          </a:p>
          <a:p>
            <a:pPr eaLnBrk="1" hangingPunct="1"/>
            <a:endParaRPr lang="en-US" altLang="en-US" sz="2800" dirty="0">
              <a:solidFill>
                <a:srgbClr val="0000CC"/>
              </a:solidFill>
            </a:endParaRPr>
          </a:p>
          <a:p>
            <a:pPr eaLnBrk="1" hangingPunct="1"/>
            <a:endParaRPr lang="en-US" altLang="en-US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8F72B4B-0A9E-46C5-8710-DBA18C3F9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7D110C"/>
                </a:solidFill>
                <a:effectLst/>
              </a:rPr>
              <a:t>VABES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A645A839-A6B6-4B3A-B25C-E3A1BD4E3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5587" y="1981201"/>
            <a:ext cx="7110411" cy="3550356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Values</a:t>
            </a:r>
          </a:p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Assumptions</a:t>
            </a:r>
          </a:p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Beliefs</a:t>
            </a:r>
          </a:p>
          <a:p>
            <a:pPr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Expectations</a:t>
            </a:r>
          </a:p>
          <a:p>
            <a:pPr marL="0" indent="0">
              <a:buFontTx/>
              <a:buNone/>
              <a:defRPr/>
            </a:pPr>
            <a:r>
              <a:rPr lang="en-US" altLang="en-US" sz="2800" dirty="0">
                <a:solidFill>
                  <a:srgbClr val="660066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n-US" altLang="en-US" sz="2800" dirty="0"/>
              <a:t>The way we think the world, and those in it, should act.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 descr="http://rds.yahoo.com/_ylt=A0PDoTEPg3ZNq18ANHmjzbkF/SIG=11uqvr42v/EXP=1299641231/**http%3a/www.makingdollars4u.com/Iceberg.jpg">
            <a:extLst>
              <a:ext uri="{FF2B5EF4-FFF2-40B4-BE49-F238E27FC236}">
                <a16:creationId xmlns:a16="http://schemas.microsoft.com/office/drawing/2014/main" id="{ED5E43D7-A372-4A9D-A7ED-05ADADFB1A55}"/>
              </a:ext>
            </a:extLst>
          </p:cNvPr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14400"/>
            <a:ext cx="3290888" cy="4495800"/>
          </a:xfrm>
          <a:noFill/>
        </p:spPr>
      </p:pic>
      <p:sp>
        <p:nvSpPr>
          <p:cNvPr id="18434" name="Title 1">
            <a:extLst>
              <a:ext uri="{FF2B5EF4-FFF2-40B4-BE49-F238E27FC236}">
                <a16:creationId xmlns:a16="http://schemas.microsoft.com/office/drawing/2014/main" id="{721B65B6-3193-47F0-9FA2-6C152CF79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52400"/>
            <a:ext cx="8596489" cy="5791200"/>
          </a:xfrm>
        </p:spPr>
        <p:txBody>
          <a:bodyPr/>
          <a:lstStyle/>
          <a:p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r>
              <a:rPr lang="en-US" altLang="en-US" sz="3200" b="1" dirty="0">
                <a:solidFill>
                  <a:schemeClr val="tx1"/>
                </a:solidFill>
                <a:effectLst/>
              </a:rPr>
              <a:t>                                  		</a:t>
            </a:r>
            <a:r>
              <a:rPr lang="en-US" altLang="en-US" sz="2800" b="1" dirty="0">
                <a:solidFill>
                  <a:schemeClr val="tx1"/>
                </a:solidFill>
                <a:effectLst/>
              </a:rPr>
              <a:t>OBSERVABLE</a:t>
            </a:r>
            <a:br>
              <a:rPr lang="en-US" altLang="en-US" sz="2800" b="1" dirty="0">
                <a:solidFill>
                  <a:schemeClr val="tx1"/>
                </a:solidFill>
                <a:effectLst/>
              </a:rPr>
            </a:br>
            <a:br>
              <a:rPr lang="en-US" altLang="en-US" sz="2800" b="1" dirty="0">
                <a:solidFill>
                  <a:schemeClr val="tx1"/>
                </a:solidFill>
                <a:effectLst/>
              </a:rPr>
            </a:br>
            <a:r>
              <a:rPr lang="en-US" altLang="en-US" sz="2800" b="1" dirty="0">
                <a:solidFill>
                  <a:schemeClr val="tx1"/>
                </a:solidFill>
                <a:effectLst/>
              </a:rPr>
              <a:t>                                            		CONSCIOUS    		  					THOUGHTS</a:t>
            </a:r>
            <a:br>
              <a:rPr lang="en-US" altLang="en-US" sz="2800" b="1" dirty="0">
                <a:solidFill>
                  <a:schemeClr val="tx1"/>
                </a:solidFill>
                <a:effectLst/>
              </a:rPr>
            </a:br>
            <a:br>
              <a:rPr lang="en-US" altLang="en-US" sz="28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r>
              <a:rPr lang="en-US" altLang="en-US" sz="3200" b="1" dirty="0">
                <a:solidFill>
                  <a:schemeClr val="tx1"/>
                </a:solidFill>
              </a:rPr>
              <a:t> 						VABES</a:t>
            </a: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r>
              <a:rPr lang="en-US" altLang="en-US" sz="3200" b="1" dirty="0">
                <a:solidFill>
                  <a:schemeClr val="tx1"/>
                </a:solidFill>
              </a:rPr>
              <a:t>Behavior is like an iceberg.</a:t>
            </a: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br>
              <a:rPr lang="en-US" altLang="en-US" sz="3200" b="1" dirty="0">
                <a:solidFill>
                  <a:schemeClr val="tx1"/>
                </a:solidFill>
                <a:effectLst/>
              </a:rPr>
            </a:br>
            <a:endParaRPr lang="en-US" altLang="en-US" sz="3200" b="1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8436" name="Straight Arrow Connector 2">
            <a:extLst>
              <a:ext uri="{FF2B5EF4-FFF2-40B4-BE49-F238E27FC236}">
                <a16:creationId xmlns:a16="http://schemas.microsoft.com/office/drawing/2014/main" id="{6C4FA532-30C2-419A-AD83-93D336326D2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744913" y="1614311"/>
            <a:ext cx="2136776" cy="481189"/>
          </a:xfrm>
          <a:prstGeom prst="straightConnector1">
            <a:avLst/>
          </a:prstGeom>
          <a:noFill/>
          <a:ln w="31750" algn="ctr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7" name="Straight Arrow Connector 4">
            <a:extLst>
              <a:ext uri="{FF2B5EF4-FFF2-40B4-BE49-F238E27FC236}">
                <a16:creationId xmlns:a16="http://schemas.microsoft.com/office/drawing/2014/main" id="{D230FC71-6A11-4379-9F8B-47065022C66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05201" y="2619022"/>
            <a:ext cx="2376488" cy="276578"/>
          </a:xfrm>
          <a:prstGeom prst="straightConnector1">
            <a:avLst/>
          </a:prstGeom>
          <a:noFill/>
          <a:ln w="31750" algn="ctr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8" name="Straight Arrow Connector 6">
            <a:extLst>
              <a:ext uri="{FF2B5EF4-FFF2-40B4-BE49-F238E27FC236}">
                <a16:creationId xmlns:a16="http://schemas.microsoft.com/office/drawing/2014/main" id="{322EB46D-7D7F-4907-813B-A81ABC5549E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690145" y="4154311"/>
            <a:ext cx="2191544" cy="101601"/>
          </a:xfrm>
          <a:prstGeom prst="straightConnector1">
            <a:avLst/>
          </a:prstGeom>
          <a:noFill/>
          <a:ln w="31750" algn="ctr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604" name="Group 44">
            <a:extLst>
              <a:ext uri="{FF2B5EF4-FFF2-40B4-BE49-F238E27FC236}">
                <a16:creationId xmlns:a16="http://schemas.microsoft.com/office/drawing/2014/main" id="{6D08A20E-86B7-41DE-8EA6-6F3D2163E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253921"/>
              </p:ext>
            </p:extLst>
          </p:nvPr>
        </p:nvGraphicFramePr>
        <p:xfrm>
          <a:off x="457200" y="762000"/>
          <a:ext cx="8458200" cy="5803901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D110C"/>
                          </a:solidFill>
                          <a:effectLst/>
                          <a:latin typeface="Arial" charset="0"/>
                        </a:rPr>
                        <a:t>Level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D110C"/>
                          </a:solidFill>
                          <a:effectLst/>
                          <a:latin typeface="Arial" charset="0"/>
                        </a:rPr>
                        <a:t>Addresses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D110C"/>
                          </a:solidFill>
                          <a:effectLst/>
                          <a:latin typeface="Arial" charset="0"/>
                        </a:rPr>
                        <a:t>What You Get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8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Visible behavior (1-2%)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BODY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Conscious Thoughts (2-3%)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9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Vales, Assumptions, Beliefs, and Expectations (95-97%)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65633D35-CDEE-411B-9086-896E4BA45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1466"/>
            <a:ext cx="8229600" cy="448733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LEVEL 1 LEADERSHIP TECHNIQUES:</a:t>
            </a:r>
            <a:br>
              <a:rPr lang="en-US" altLang="en-US" sz="3200" b="1" dirty="0">
                <a:solidFill>
                  <a:srgbClr val="7D110C"/>
                </a:solidFill>
                <a:effectLst/>
              </a:rPr>
            </a:br>
            <a:r>
              <a:rPr lang="en-US" altLang="en-US" sz="3200" b="1" dirty="0">
                <a:solidFill>
                  <a:srgbClr val="7D110C"/>
                </a:solidFill>
                <a:effectLst/>
              </a:rPr>
              <a:t>Motivation 2.0</a:t>
            </a:r>
          </a:p>
        </p:txBody>
      </p:sp>
      <p:sp>
        <p:nvSpPr>
          <p:cNvPr id="19459" name="Rectangle 5">
            <a:extLst>
              <a:ext uri="{FF2B5EF4-FFF2-40B4-BE49-F238E27FC236}">
                <a16:creationId xmlns:a16="http://schemas.microsoft.com/office/drawing/2014/main" id="{B7A96B32-0C69-40A7-8D53-217B4DB24E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Orders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Commands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Directions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Intimidation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Threats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19460" name="Rectangle 6">
            <a:extLst>
              <a:ext uri="{FF2B5EF4-FFF2-40B4-BE49-F238E27FC236}">
                <a16:creationId xmlns:a16="http://schemas.microsoft.com/office/drawing/2014/main" id="{B3F69E04-1892-4EBF-B7F4-D81F13429BB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50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Coercion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Incentives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Rewards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Manipulation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Goal Setting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DBF6F4-B652-48EA-A0BF-AC6FD2B8EA00}"/>
              </a:ext>
            </a:extLst>
          </p:cNvPr>
          <p:cNvSpPr/>
          <p:nvPr/>
        </p:nvSpPr>
        <p:spPr>
          <a:xfrm>
            <a:off x="5516785" y="6381509"/>
            <a:ext cx="3368230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Adopted from Clawson, 2012, Pp. 213-4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78025A6E-7796-48DC-8730-D54ECE057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39800"/>
            <a:ext cx="8177213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LEVEL 2 LEADERSHIP TECHNIQUES:</a:t>
            </a:r>
            <a:br>
              <a:rPr lang="en-US" altLang="en-US" sz="3200" b="1" dirty="0">
                <a:solidFill>
                  <a:srgbClr val="7D110C"/>
                </a:solidFill>
                <a:effectLst/>
              </a:rPr>
            </a:br>
            <a:r>
              <a:rPr lang="en-US" altLang="en-US" sz="3200" b="1" dirty="0">
                <a:solidFill>
                  <a:srgbClr val="7D110C"/>
                </a:solidFill>
                <a:effectLst/>
              </a:rPr>
              <a:t>Motivation 2.5</a:t>
            </a:r>
          </a:p>
        </p:txBody>
      </p:sp>
      <p:sp>
        <p:nvSpPr>
          <p:cNvPr id="20483" name="Rectangle 5">
            <a:extLst>
              <a:ext uri="{FF2B5EF4-FFF2-40B4-BE49-F238E27FC236}">
                <a16:creationId xmlns:a16="http://schemas.microsoft.com/office/drawing/2014/main" id="{4BE29669-DE1A-454B-AF67-B3E863F974F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828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Logic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Data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Analysis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Reasoning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Charts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Argument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chemeClr val="tx1"/>
              </a:solidFill>
            </a:endParaRPr>
          </a:p>
          <a:p>
            <a:pPr lvl="3" eaLnBrk="1" hangingPunct="1">
              <a:lnSpc>
                <a:spcPct val="90000"/>
              </a:lnSpc>
            </a:pPr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20484" name="Rectangle 6">
            <a:extLst>
              <a:ext uri="{FF2B5EF4-FFF2-40B4-BE49-F238E27FC236}">
                <a16:creationId xmlns:a16="http://schemas.microsoft.com/office/drawing/2014/main" id="{199D5626-1546-4191-A931-138E9267B85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45806" y="2082800"/>
            <a:ext cx="4038600" cy="368582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Debate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Discussion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Formulae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Evidence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History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68AA8D-6DC9-491E-8D1B-06A274D15232}"/>
              </a:ext>
            </a:extLst>
          </p:cNvPr>
          <p:cNvSpPr/>
          <p:nvPr/>
        </p:nvSpPr>
        <p:spPr>
          <a:xfrm>
            <a:off x="5216509" y="6359284"/>
            <a:ext cx="3089307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 ea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Adopted from Clawson, 2012, p. 222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D6B2D22B-9A55-4891-83B1-F94FA22F5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39800"/>
            <a:ext cx="8177213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LEVEL 3 LEADERSHIP TECHNIQUES:</a:t>
            </a:r>
            <a:br>
              <a:rPr lang="en-US" altLang="en-US" sz="3200" b="1" dirty="0">
                <a:solidFill>
                  <a:srgbClr val="7D110C"/>
                </a:solidFill>
                <a:effectLst/>
              </a:rPr>
            </a:br>
            <a:r>
              <a:rPr lang="en-US" altLang="en-US" sz="3200" b="1" dirty="0">
                <a:solidFill>
                  <a:srgbClr val="7D110C"/>
                </a:solidFill>
                <a:effectLst/>
              </a:rPr>
              <a:t>Motivation 3.0</a:t>
            </a:r>
          </a:p>
        </p:txBody>
      </p:sp>
      <p:sp>
        <p:nvSpPr>
          <p:cNvPr id="21507" name="Rectangle 5">
            <a:extLst>
              <a:ext uri="{FF2B5EF4-FFF2-40B4-BE49-F238E27FC236}">
                <a16:creationId xmlns:a16="http://schemas.microsoft.com/office/drawing/2014/main" id="{6ACB7ED3-3FFC-4629-A316-6F23A43EDE9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0356"/>
            <a:ext cx="4038600" cy="3815644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Self-disclosure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Story telling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Visioning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Honest conversation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Active listening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Protecting confidentiality</a:t>
            </a:r>
          </a:p>
          <a:p>
            <a:pPr eaLnBrk="1" hangingPunct="1"/>
            <a:endParaRPr lang="en-US" altLang="en-US" dirty="0">
              <a:solidFill>
                <a:schemeClr val="tx1"/>
              </a:solidFill>
            </a:endParaRPr>
          </a:p>
          <a:p>
            <a:pPr lvl="3" eaLnBrk="1" hangingPunct="1"/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1508" name="Rectangle 6">
            <a:extLst>
              <a:ext uri="{FF2B5EF4-FFF2-40B4-BE49-F238E27FC236}">
                <a16:creationId xmlns:a16="http://schemas.microsoft.com/office/drawing/2014/main" id="{9B784772-6AFE-4273-A45B-A085A7CE817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0356"/>
            <a:ext cx="4038600" cy="3637844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Candor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Modeling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Caring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Serving others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Invitations</a:t>
            </a:r>
          </a:p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Respecting others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8E6C2E-A040-42DE-8155-284BD8448EF4}"/>
              </a:ext>
            </a:extLst>
          </p:cNvPr>
          <p:cNvSpPr/>
          <p:nvPr/>
        </p:nvSpPr>
        <p:spPr>
          <a:xfrm>
            <a:off x="5499084" y="6167537"/>
            <a:ext cx="3089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 eaLnBrk="1" hangingPunct="1"/>
            <a:r>
              <a:rPr lang="en-US" altLang="en-US" dirty="0"/>
              <a:t>Adopted from Clawson, 2012, p. 231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1BF6978-0022-4B6F-ACB3-EB468D68A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39800"/>
            <a:ext cx="8398933" cy="1143000"/>
          </a:xfrm>
        </p:spPr>
        <p:txBody>
          <a:bodyPr/>
          <a:lstStyle/>
          <a:p>
            <a:r>
              <a:rPr lang="en-US" altLang="en-US" sz="3200" b="1" dirty="0">
                <a:solidFill>
                  <a:srgbClr val="7D110C"/>
                </a:solidFill>
                <a:effectLst/>
              </a:rPr>
              <a:t>Comparing Leadership Levels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EF556B31-4AA5-47BB-B80E-A3D298129B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2190044"/>
            <a:ext cx="8839200" cy="3982156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LEVEL 1		LEVEL 2		LEVEL 3</a:t>
            </a:r>
          </a:p>
          <a:p>
            <a:pPr>
              <a:defRPr/>
            </a:pPr>
            <a:endParaRPr lang="en-US" altLang="en-US" sz="24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Orders                         Logic			Story Telling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Commands                 Data                             Visioning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Directions                   Analysis                      Honest Conversation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Intimidation                Reasoning                   Active Listening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Threats                       Charts                          Protect Confidentiality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Coercion                    Argument                     Self-disclosure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0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000" dirty="0">
              <a:solidFill>
                <a:schemeClr val="tx1"/>
              </a:solidFill>
            </a:endParaRPr>
          </a:p>
          <a:p>
            <a:pPr marL="177800" indent="0" eaLnBrk="1" hangingPunct="1">
              <a:lnSpc>
                <a:spcPct val="90000"/>
              </a:lnSpc>
              <a:buNone/>
              <a:defRPr/>
            </a:pPr>
            <a:endParaRPr lang="en-US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D63BC-668C-4CAC-A4B8-0210A40E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F0D8D0-CBB4-492D-B6C7-24BC195824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gvv pillars">
            <a:extLst>
              <a:ext uri="{FF2B5EF4-FFF2-40B4-BE49-F238E27FC236}">
                <a16:creationId xmlns:a16="http://schemas.microsoft.com/office/drawing/2014/main" id="{8F2F6F6E-9C3B-4981-9C2F-D2CB99B6064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90"/>
            <a:ext cx="9144000" cy="68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3076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44D3367E-049F-4F20-A303-0E5ED6F3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7D110C"/>
                </a:solidFill>
                <a:effectLst/>
              </a:rPr>
              <a:t>Leadership in Your Life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E87952E-DB4F-4B2F-B373-A348E6C14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05800" cy="4495800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dirty="0">
                <a:solidFill>
                  <a:schemeClr val="tx1"/>
                </a:solidFill>
              </a:rPr>
              <a:t>What leadership level do you see at your job?</a:t>
            </a:r>
          </a:p>
          <a:p>
            <a:endParaRPr lang="en-US" altLang="en-US" sz="1600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What leadership level do you see at IUPUI?</a:t>
            </a:r>
          </a:p>
          <a:p>
            <a:endParaRPr lang="en-US" altLang="en-US" sz="1600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What leadership level do you see in the Kelley School?</a:t>
            </a:r>
          </a:p>
          <a:p>
            <a:endParaRPr lang="en-US" altLang="en-US" sz="1600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What leadership level do you use?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12336AF-0E78-41CD-8B93-A08558AFE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1200" y="939800"/>
            <a:ext cx="7923213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Leadership Principles/Values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C5F7200-0A8B-4FF3-83B7-21E404962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pPr marL="177800" indent="0" eaLnBrk="1" hangingPunct="1"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Think/Pair/Share</a:t>
            </a:r>
          </a:p>
          <a:p>
            <a:pPr marL="177800" indent="0" eaLnBrk="1" hangingPunct="1">
              <a:buNone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How will you create and sustain “followers”?</a:t>
            </a:r>
          </a:p>
          <a:p>
            <a:pPr eaLnBrk="1" hangingPunct="1"/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What will guide you in your leadership actions and efforts?</a:t>
            </a:r>
          </a:p>
          <a:p>
            <a:pPr eaLnBrk="1" hangingPunct="1"/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How will you sustain your leadership? 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12336AF-0E78-41CD-8B93-A08558AFE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1200" y="939800"/>
            <a:ext cx="7923213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Team Reflection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C5F7200-0A8B-4FF3-83B7-21E404962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What are your team’s VABES?</a:t>
            </a:r>
          </a:p>
          <a:p>
            <a:r>
              <a:rPr lang="en-US" altLang="en-US" sz="2800" dirty="0">
                <a:solidFill>
                  <a:schemeClr val="tx1"/>
                </a:solidFill>
              </a:rPr>
              <a:t>What are your basic values and assumptions about the way your team should be working?</a:t>
            </a:r>
          </a:p>
          <a:p>
            <a:r>
              <a:rPr lang="en-US" altLang="en-US" sz="2800" dirty="0">
                <a:solidFill>
                  <a:schemeClr val="tx1"/>
                </a:solidFill>
              </a:rPr>
              <a:t>What behaviors do you have as a Level One leader?</a:t>
            </a:r>
          </a:p>
          <a:p>
            <a:r>
              <a:rPr lang="en-US" altLang="en-US" sz="2800" dirty="0">
                <a:solidFill>
                  <a:schemeClr val="tx1"/>
                </a:solidFill>
              </a:rPr>
              <a:t>What thoughts do you have as a Level Two leader?</a:t>
            </a:r>
          </a:p>
          <a:p>
            <a:r>
              <a:rPr lang="en-US" altLang="en-US" sz="2800" dirty="0">
                <a:solidFill>
                  <a:schemeClr val="tx1"/>
                </a:solidFill>
              </a:rPr>
              <a:t>What VABES do you have as a Level Three leader?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50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12336AF-0E78-41CD-8B93-A08558AFE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1200" y="939800"/>
            <a:ext cx="7923213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7D110C"/>
                </a:solidFill>
                <a:effectLst/>
              </a:rPr>
              <a:t>Individual Reflection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C5F7200-0A8B-4FF3-83B7-21E404962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What do you do when your personal VABES do not align with your team and/or organizational goals?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58098"/>
      </p:ext>
    </p:extLst>
  </p:cSld>
  <p:clrMapOvr>
    <a:masterClrMapping/>
  </p:clrMapOvr>
</p:sld>
</file>

<file path=ppt/theme/theme1.xml><?xml version="1.0" encoding="utf-8"?>
<a:theme xmlns:a="http://schemas.openxmlformats.org/drawingml/2006/main" name="IU_Kelley_cream">
  <a:themeElements>
    <a:clrScheme name="Blank Presentation 3">
      <a:dk1>
        <a:srgbClr val="000000"/>
      </a:dk1>
      <a:lt1>
        <a:srgbClr val="FFFFFF"/>
      </a:lt1>
      <a:dk2>
        <a:srgbClr val="000000"/>
      </a:dk2>
      <a:lt2>
        <a:srgbClr val="B0B2B4"/>
      </a:lt2>
      <a:accent1>
        <a:srgbClr val="F9F3D3"/>
      </a:accent1>
      <a:accent2>
        <a:srgbClr val="6D6E70"/>
      </a:accent2>
      <a:accent3>
        <a:srgbClr val="FFFFFF"/>
      </a:accent3>
      <a:accent4>
        <a:srgbClr val="000000"/>
      </a:accent4>
      <a:accent5>
        <a:srgbClr val="FBF8E6"/>
      </a:accent5>
      <a:accent6>
        <a:srgbClr val="626365"/>
      </a:accent6>
      <a:hlink>
        <a:srgbClr val="7D110C"/>
      </a:hlink>
      <a:folHlink>
        <a:srgbClr val="6D6E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591</Words>
  <Application>Microsoft Office PowerPoint</Application>
  <PresentationFormat>On-screen Show (4:3)</PresentationFormat>
  <Paragraphs>187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Courier New</vt:lpstr>
      <vt:lpstr>Wingdings</vt:lpstr>
      <vt:lpstr>IU_Kelley_cream</vt:lpstr>
      <vt:lpstr>Team Dynamics and Leadership</vt:lpstr>
      <vt:lpstr>PowerPoint Presentation</vt:lpstr>
      <vt:lpstr>Agenda</vt:lpstr>
      <vt:lpstr>Six Leadership Styles</vt:lpstr>
      <vt:lpstr>Six Leadership Styles</vt:lpstr>
      <vt:lpstr>Six Leadership Styles</vt:lpstr>
      <vt:lpstr>What Makes a Leader?</vt:lpstr>
      <vt:lpstr>Are You Empathetic?</vt:lpstr>
      <vt:lpstr>Leadership Point of View</vt:lpstr>
      <vt:lpstr>VABES</vt:lpstr>
      <vt:lpstr>                                         OBSERVABLE                                                CONSCIOUS             THOUGHTS          VABES    Behavior is like an iceberg.  </vt:lpstr>
      <vt:lpstr>PowerPoint Presentation</vt:lpstr>
      <vt:lpstr>LEVEL 1 LEADERSHIP TECHNIQUES: Motivation 2.0</vt:lpstr>
      <vt:lpstr>LEVEL 2 LEADERSHIP TECHNIQUES: Motivation 2.5</vt:lpstr>
      <vt:lpstr>LEVEL 3 LEADERSHIP TECHNIQUES: Motivation 3.0</vt:lpstr>
      <vt:lpstr>Comparing Leadership Levels</vt:lpstr>
      <vt:lpstr>PowerPoint Presentation</vt:lpstr>
      <vt:lpstr>Leadership in Your Life</vt:lpstr>
      <vt:lpstr>Leadership Principles/Values</vt:lpstr>
      <vt:lpstr>Team Reflection</vt:lpstr>
      <vt:lpstr>Individual 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Communications</dc:title>
  <dc:creator>Clemons, Michelle Lynn</dc:creator>
  <cp:lastModifiedBy>Clemons, Michelle Lynn</cp:lastModifiedBy>
  <cp:revision>68</cp:revision>
  <dcterms:modified xsi:type="dcterms:W3CDTF">2019-11-21T13:40:07Z</dcterms:modified>
</cp:coreProperties>
</file>